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0"/>
  </p:notesMasterIdLst>
  <p:sldIdLst>
    <p:sldId id="291" r:id="rId2"/>
    <p:sldId id="374" r:id="rId3"/>
    <p:sldId id="375" r:id="rId4"/>
    <p:sldId id="376" r:id="rId5"/>
    <p:sldId id="377" r:id="rId6"/>
    <p:sldId id="378" r:id="rId7"/>
    <p:sldId id="379" r:id="rId8"/>
    <p:sldId id="315" r:id="rId9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7" autoAdjust="0"/>
    <p:restoredTop sz="96404" autoAdjust="0"/>
  </p:normalViewPr>
  <p:slideViewPr>
    <p:cSldViewPr>
      <p:cViewPr varScale="1">
        <p:scale>
          <a:sx n="98" d="100"/>
          <a:sy n="98" d="100"/>
        </p:scale>
        <p:origin x="-480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AE06-B9D5-452D-B276-8D0D5248B40A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FA28-C91B-4BC3-A791-3557E3AD6F6A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771E-9FEE-4A24-86D5-14ED6E631671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56FA-51F2-40CF-BF55-CA265C94603D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4901-53ED-4D1A-A602-33535EC6B986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DDA3-3429-4449-8565-534CC7AEE748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686F-ABA4-402F-8BB7-6A21A359CB38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BED6C-920B-4A36-9CCE-4EE7A8A5BB8B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8D11B-1857-412B-9F07-C51807204C88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2C4E7-EDB4-433F-BCE0-54853795C8A0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801BC-896E-453E-98F6-7359CDD6A7F7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1CA75-EC98-47B4-B63E-3CD204253CE1}" type="datetime1">
              <a:rPr lang="ru-RU" smtClean="0"/>
              <a:pPr/>
              <a:t>13.07.2020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331969"/>
            <a:ext cx="8604448" cy="1815845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8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Об особенностях проведения государственной итоговой аттестации </a:t>
            </a:r>
          </a:p>
          <a:p>
            <a:pPr lvl="0" algn="ctr" defTabSz="685749">
              <a:defRPr/>
            </a:pPr>
            <a:r>
              <a:rPr lang="ru-RU" sz="28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по образовательным программам основного общего и среднего общего образования</a:t>
            </a:r>
            <a:endParaRPr lang="ru-RU" sz="2800" b="1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3291830"/>
            <a:ext cx="777686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И.о</a:t>
            </a: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министра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образования и науки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Республики Татарстан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solidFill>
                  <a:srgbClr val="0033CC"/>
                </a:solidFill>
                <a:latin typeface="Arial"/>
              </a:rPr>
              <a:t>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.Г.Хадиуллин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121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6912" y="1056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7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755576" y="2993814"/>
            <a:ext cx="5328592" cy="6585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49">
              <a:spcBef>
                <a:spcPts val="0"/>
              </a:spcBef>
              <a:defRPr/>
            </a:pPr>
            <a:endParaRPr lang="ru-RU" sz="1600" dirty="0"/>
          </a:p>
          <a:p>
            <a:pPr defTabSz="685749">
              <a:spcBef>
                <a:spcPts val="0"/>
              </a:spcBef>
              <a:defRPr/>
            </a:pPr>
            <a:r>
              <a:rPr lang="ru-RU" sz="1600" dirty="0" smtClean="0"/>
              <a:t>Постановление Правительства </a:t>
            </a:r>
            <a:r>
              <a:rPr lang="ru-RU" sz="1600" dirty="0"/>
              <a:t>Российской Федерации от 10 июня 2020 </a:t>
            </a:r>
            <a:r>
              <a:rPr lang="ru-RU" sz="1600" dirty="0" smtClean="0"/>
              <a:t>г. № </a:t>
            </a:r>
            <a:r>
              <a:rPr lang="ru-RU" sz="1600" dirty="0"/>
              <a:t>842 </a:t>
            </a:r>
            <a:endParaRPr lang="ru-RU" sz="1600" dirty="0" smtClean="0"/>
          </a:p>
          <a:p>
            <a:pPr defTabSz="685749">
              <a:spcBef>
                <a:spcPts val="0"/>
              </a:spcBef>
              <a:defRPr/>
            </a:pPr>
            <a:r>
              <a:rPr lang="ru-RU" sz="1600" dirty="0" smtClean="0">
                <a:solidFill>
                  <a:srgbClr val="A8246E"/>
                </a:solidFill>
              </a:rPr>
              <a:t>«</a:t>
            </a:r>
            <a:r>
              <a:rPr lang="ru-RU" sz="1600" dirty="0">
                <a:solidFill>
                  <a:srgbClr val="A8246E"/>
                </a:solidFill>
              </a:rPr>
              <a:t>Об особенностях проведения государственной итоговой аттестации по образовательным программам основного общего и среднего общего образования и вступительных испытаний при приеме на обучение по программам бакалавриата и программам специалитета в 2020 году»</a:t>
            </a:r>
            <a:endParaRPr lang="ru-RU" sz="1600" dirty="0">
              <a:solidFill>
                <a:srgbClr val="A824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/>
          <a:srcRect r="1861"/>
          <a:stretch/>
        </p:blipFill>
        <p:spPr>
          <a:xfrm>
            <a:off x="6228184" y="1601820"/>
            <a:ext cx="2665611" cy="3413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403649" y="51470"/>
            <a:ext cx="66092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Федеральный закон от 8 июня 2020 года № </a:t>
            </a:r>
            <a:r>
              <a:rPr lang="ru-RU" sz="1600" b="1" dirty="0" smtClean="0"/>
              <a:t>166-ФЗ</a:t>
            </a:r>
          </a:p>
          <a:p>
            <a:pPr algn="ctr"/>
            <a:r>
              <a:rPr lang="ru-RU" sz="1600" b="1" dirty="0" smtClean="0">
                <a:solidFill>
                  <a:srgbClr val="A8246E"/>
                </a:solidFill>
              </a:rPr>
              <a:t>«</a:t>
            </a:r>
            <a:r>
              <a:rPr lang="ru-RU" sz="1600" b="1" dirty="0">
                <a:solidFill>
                  <a:srgbClr val="A8246E"/>
                </a:solidFill>
              </a:rPr>
              <a:t>О внесении изменений в отдельные законодательные акты  Российской Федерации в целях принятия неотложных мер, направленных на обеспечение устойчивого развития экономики и предотвращение последствий распространения новой коронавирусной инфекции</a:t>
            </a:r>
            <a:r>
              <a:rPr lang="ru-RU" sz="1600" b="1" dirty="0" smtClean="0">
                <a:solidFill>
                  <a:srgbClr val="A8246E"/>
                </a:solidFill>
              </a:rPr>
              <a:t>» </a:t>
            </a:r>
            <a:endParaRPr lang="ru-RU" sz="1600" b="1" dirty="0">
              <a:solidFill>
                <a:srgbClr val="A824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028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6912" y="1056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7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019050"/>
            <a:ext cx="82089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 smtClean="0">
                <a:solidFill>
                  <a:srgbClr val="A8246E"/>
                </a:solidFill>
                <a:ea typeface="Times New Roman" panose="02020603050405020304" pitchFamily="18" charset="0"/>
              </a:rPr>
              <a:t>1. </a:t>
            </a:r>
            <a:r>
              <a:rPr lang="ru-RU" b="1" dirty="0" smtClean="0">
                <a:ea typeface="Times New Roman" panose="02020603050405020304" pitchFamily="18" charset="0"/>
              </a:rPr>
              <a:t>Государственная </a:t>
            </a:r>
            <a:r>
              <a:rPr lang="ru-RU" b="1" dirty="0">
                <a:ea typeface="Times New Roman" panose="02020603050405020304" pitchFamily="18" charset="0"/>
              </a:rPr>
              <a:t>итоговая аттестация по образовательным программам основного общего образования (далее – ГИА-9) </a:t>
            </a:r>
            <a:r>
              <a:rPr lang="ru-RU" dirty="0">
                <a:ea typeface="Times New Roman" panose="02020603050405020304" pitchFamily="18" charset="0"/>
              </a:rPr>
              <a:t>проводится в форме промежуточной аттестации, результаты которой признаются результатами государственной итоговой аттестации по образовательным программам основного общего образования и являются основанием для выдачи аттестата об основном общем образовании. </a:t>
            </a:r>
            <a:endParaRPr lang="ru-RU" dirty="0" smtClean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1600" dirty="0" smtClean="0"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dirty="0" smtClean="0">
                <a:solidFill>
                  <a:srgbClr val="A8246E"/>
                </a:solidFill>
                <a:ea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A8246E"/>
                </a:solidFill>
                <a:ea typeface="Times New Roman" panose="02020603050405020304" pitchFamily="18" charset="0"/>
              </a:rPr>
              <a:t>. </a:t>
            </a:r>
            <a:r>
              <a:rPr lang="ru-RU" b="1" dirty="0">
                <a:ea typeface="Times New Roman" panose="02020603050405020304" pitchFamily="18" charset="0"/>
              </a:rPr>
              <a:t>Государственная итоговая аттестация по образовательным программам среднего общего образования (далее – ГИА-11) </a:t>
            </a:r>
            <a:r>
              <a:rPr lang="ru-RU" dirty="0">
                <a:ea typeface="Times New Roman" panose="02020603050405020304" pitchFamily="18" charset="0"/>
              </a:rPr>
              <a:t>проводится в форме промежуточной аттестации, результаты которой признаются результатами государственной итоговой аттестации по образовательным программам среднего общего образования и являются основанием для выдачи аттестата о среднем общем образовании.</a:t>
            </a:r>
            <a:endParaRPr lang="ru-RU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9" y="51470"/>
            <a:ext cx="6609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824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3200" b="1" dirty="0">
              <a:solidFill>
                <a:srgbClr val="A824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3380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6912" y="1056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7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987574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ea typeface="Times New Roman" panose="02020603050405020304" pitchFamily="18" charset="0"/>
              </a:rPr>
              <a:t>Приказ Минпросвещения России и Федеральной службы по надзору в сфере образования и науки от 11 июня 2020 г. № 293/650 </a:t>
            </a:r>
            <a:r>
              <a:rPr lang="ru-RU" sz="1600" b="1" dirty="0" smtClean="0">
                <a:ea typeface="Times New Roman" panose="02020603050405020304" pitchFamily="18" charset="0"/>
              </a:rPr>
              <a:t>«Об особенностях проведения государственной итоговой аттестации по образовательным программам основного общего образования в 2020 году»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 smtClean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a typeface="Times New Roman" panose="02020603050405020304" pitchFamily="18" charset="0"/>
              </a:rPr>
              <a:t>Приказ Минпросвещения России и Федеральной службы по надзору в сфере образования и науки от 11 июня 2020 г. № </a:t>
            </a:r>
            <a:r>
              <a:rPr lang="ru-RU" sz="1600" dirty="0" smtClean="0">
                <a:ea typeface="Times New Roman" panose="02020603050405020304" pitchFamily="18" charset="0"/>
              </a:rPr>
              <a:t>294/651 </a:t>
            </a:r>
            <a:r>
              <a:rPr lang="ru-RU" sz="1600" b="1" dirty="0" smtClean="0">
                <a:ea typeface="Times New Roman" panose="02020603050405020304" pitchFamily="18" charset="0"/>
              </a:rPr>
              <a:t>«Об особенностях проведения государственной итоговой аттестации по образовательным программам среднего общего образования в 2020 году»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 smtClean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a typeface="Times New Roman" panose="02020603050405020304" pitchFamily="18" charset="0"/>
              </a:rPr>
              <a:t>Приказ Минпросвещения </a:t>
            </a:r>
            <a:r>
              <a:rPr lang="ru-RU" sz="1600" dirty="0" smtClean="0">
                <a:ea typeface="Times New Roman" panose="02020603050405020304" pitchFamily="18" charset="0"/>
              </a:rPr>
              <a:t>России от 11 июня 2020 г. № 295 </a:t>
            </a:r>
            <a:r>
              <a:rPr lang="ru-RU" sz="1600" b="1" dirty="0" smtClean="0">
                <a:ea typeface="Times New Roman" panose="02020603050405020304" pitchFamily="18" charset="0"/>
              </a:rPr>
              <a:t>«Об особенностях выдачи аттестатов об основном общем и среднем общем образовании в 2020 году»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 smtClean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ea typeface="Times New Roman" panose="02020603050405020304" pitchFamily="18" charset="0"/>
              </a:rPr>
              <a:t>Приказ Минпросвещения </a:t>
            </a:r>
            <a:r>
              <a:rPr lang="ru-RU" sz="1600" dirty="0" smtClean="0">
                <a:ea typeface="Times New Roman" panose="02020603050405020304" pitchFamily="18" charset="0"/>
              </a:rPr>
              <a:t>России от 11 июня 2020 г. № 296 </a:t>
            </a:r>
            <a:r>
              <a:rPr lang="ru-RU" sz="1600" b="1" dirty="0" smtClean="0">
                <a:ea typeface="Times New Roman" panose="02020603050405020304" pitchFamily="18" charset="0"/>
              </a:rPr>
              <a:t>«Об особенностях выдачи медали « За особые успехи в учении» в 2020 году»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9" y="51470"/>
            <a:ext cx="6609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824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3200" b="1" dirty="0">
              <a:solidFill>
                <a:srgbClr val="A824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423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6912" y="1056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7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275606"/>
            <a:ext cx="84149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ea typeface="Times New Roman" panose="02020603050405020304" pitchFamily="18" charset="0"/>
              </a:rPr>
              <a:t>ГИА-9 </a:t>
            </a:r>
            <a:r>
              <a:rPr lang="ru-RU" sz="1600" dirty="0">
                <a:ea typeface="Times New Roman" panose="02020603050405020304" pitchFamily="18" charset="0"/>
              </a:rPr>
              <a:t>проводится в форме промежуточной аттестации, результаты которой признаются результатами ГИА-9, и являются основанием для выдачи аттестатов об основном общем образовании, путем выставления по всем учебным предметам учебного плана, изучавшимся в IX классе, итоговых отметок, которые определяются как среднее арифметическое четвертных (триместровых) отметок за IX класс</a:t>
            </a:r>
            <a:r>
              <a:rPr lang="ru-RU" sz="1600" dirty="0" smtClean="0"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ea typeface="Times New Roman" panose="02020603050405020304" pitchFamily="18" charset="0"/>
              </a:rPr>
              <a:t>ГИА-11 </a:t>
            </a:r>
            <a:r>
              <a:rPr lang="ru-RU" sz="1600" dirty="0">
                <a:ea typeface="Times New Roman" panose="02020603050405020304" pitchFamily="18" charset="0"/>
              </a:rPr>
              <a:t>проводится в форме промежуточной аттестации, результаты которой признаются результатами ГИА-11 и являются основанием для выдачи аттестатов </a:t>
            </a:r>
            <a:br>
              <a:rPr lang="ru-RU" sz="1600" dirty="0">
                <a:ea typeface="Times New Roman" panose="02020603050405020304" pitchFamily="18" charset="0"/>
              </a:rPr>
            </a:br>
            <a:r>
              <a:rPr lang="ru-RU" sz="1600" dirty="0">
                <a:ea typeface="Times New Roman" panose="02020603050405020304" pitchFamily="18" charset="0"/>
              </a:rPr>
              <a:t>о среднем общем образовании, путем выставления по всем учебным предметам учебного плана образовательной программы среднего общего образования итоговых отметок, которые определяются как среднее арифметическое полугодовых (триместровых) и годовых отметок обучающегося за каждый год обучения </a:t>
            </a:r>
            <a:r>
              <a:rPr lang="ru-RU" sz="1600" dirty="0" smtClean="0">
                <a:ea typeface="Times New Roman" panose="02020603050405020304" pitchFamily="18" charset="0"/>
              </a:rPr>
              <a:t>по </a:t>
            </a:r>
            <a:r>
              <a:rPr lang="ru-RU" sz="1600" dirty="0">
                <a:ea typeface="Times New Roman" panose="02020603050405020304" pitchFamily="18" charset="0"/>
              </a:rPr>
              <a:t>указанной программе.</a:t>
            </a:r>
            <a:endParaRPr lang="ru-RU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9" y="51470"/>
            <a:ext cx="6609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824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3200" b="1" dirty="0">
              <a:solidFill>
                <a:srgbClr val="A824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712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6912" y="1056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7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84424" y="1491630"/>
            <a:ext cx="81800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ea typeface="Times New Roman" panose="02020603050405020304" pitchFamily="18" charset="0"/>
              </a:rPr>
              <a:t>Аттестаты в 2020 году </a:t>
            </a:r>
            <a:r>
              <a:rPr lang="ru-RU" sz="2000" dirty="0">
                <a:ea typeface="Times New Roman" panose="02020603050405020304" pitchFamily="18" charset="0"/>
              </a:rPr>
              <a:t>выдаются всем обучающимся, которые завершили обучение по соответствующим образовательным программам,  имеют итоговые отметки по результатам промежуточной аттестации не ниже «удовлетворительно» и результат «зачет» за итоговое собеседование в 9 классе или за итоговое сочинение (изложение) в 11 классе. </a:t>
            </a:r>
            <a:endParaRPr lang="ru-RU" sz="2000" dirty="0" smtClean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000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a typeface="Times New Roman" panose="02020603050405020304" pitchFamily="18" charset="0"/>
              </a:rPr>
              <a:t>При </a:t>
            </a:r>
            <a:r>
              <a:rPr lang="ru-RU" sz="2000" dirty="0">
                <a:ea typeface="Times New Roman" panose="02020603050405020304" pitchFamily="18" charset="0"/>
              </a:rPr>
              <a:t>этом они должны быть своевременно зарегистрированы для прохождения государственной итоговой аттестации.</a:t>
            </a:r>
            <a:endParaRPr lang="ru-RU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9" y="51470"/>
            <a:ext cx="6609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824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3200" b="1" dirty="0">
              <a:solidFill>
                <a:srgbClr val="A824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410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915" y="195555"/>
            <a:ext cx="1038711" cy="57599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6912" y="1056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7" name="Picture 2" descr="C:\Users\2014\Desktop\b_8823350a4ac010229afaa914c7d16b5131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15" t="5423" r="30427" b="2862"/>
          <a:stretch/>
        </p:blipFill>
        <p:spPr bwMode="auto">
          <a:xfrm>
            <a:off x="611560" y="77872"/>
            <a:ext cx="792089" cy="76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5302" y="1131590"/>
            <a:ext cx="833918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ea typeface="Times New Roman" panose="02020603050405020304" pitchFamily="18" charset="0"/>
              </a:rPr>
              <a:t>В аттестат выставляется отметка только за 9 класс: или «Математика», или «Алгебра» и «Геометрия». </a:t>
            </a:r>
            <a:endParaRPr lang="ru-RU" dirty="0" smtClean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 smtClean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ea typeface="Times New Roman" panose="02020603050405020304" pitchFamily="18" charset="0"/>
              </a:rPr>
              <a:t>В аттестат об основном общем образовании  выставляются отметки по учебным предметам «Музыка», «Изобразительное искусство», изучение которых завершилось ранее 9 класса</a:t>
            </a:r>
            <a:r>
              <a:rPr lang="ru-RU" dirty="0" smtClean="0"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ea typeface="Times New Roman" panose="02020603050405020304" pitchFamily="18" charset="0"/>
              </a:rPr>
              <a:t>Медаль «За особые успехи в учении» не рассматривается самостоятельно. В соответствии с Федеральным законом ее выдают одновременно с аттестатом </a:t>
            </a:r>
            <a:r>
              <a:rPr lang="ru-RU" dirty="0" smtClean="0">
                <a:ea typeface="Times New Roman" panose="02020603050405020304" pitchFamily="18" charset="0"/>
              </a:rPr>
              <a:t>о </a:t>
            </a:r>
            <a:r>
              <a:rPr lang="ru-RU" dirty="0">
                <a:ea typeface="Times New Roman" panose="02020603050405020304" pitchFamily="18" charset="0"/>
              </a:rPr>
              <a:t>среднем общем образовании с отличием</a:t>
            </a:r>
            <a:r>
              <a:rPr lang="ru-RU" dirty="0" smtClean="0"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ea typeface="Times New Roman" panose="02020603050405020304" pitchFamily="18" charset="0"/>
              </a:rPr>
              <a:t>Подтверждать аттестат о среднем общем образовании с отличием результатами ЕГЭ в 2020 году не требуется</a:t>
            </a:r>
            <a:r>
              <a:rPr lang="ru-RU" dirty="0" smtClean="0">
                <a:ea typeface="Times New Roman" panose="02020603050405020304" pitchFamily="18" charset="0"/>
              </a:rPr>
              <a:t>.</a:t>
            </a:r>
            <a:endParaRPr lang="ru-RU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9" y="51470"/>
            <a:ext cx="6609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824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3200" b="1" dirty="0">
              <a:solidFill>
                <a:srgbClr val="A824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207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2031690"/>
            <a:ext cx="64087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Спасибо за внимание!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2682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12837</TotalTime>
  <Words>577</Words>
  <Application>Microsoft Office PowerPoint</Application>
  <PresentationFormat>Экран (16:9)</PresentationFormat>
  <Paragraphs>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Windows User</cp:lastModifiedBy>
  <cp:revision>700</cp:revision>
  <cp:lastPrinted>2018-12-04T08:12:14Z</cp:lastPrinted>
  <dcterms:created xsi:type="dcterms:W3CDTF">2015-10-13T08:15:21Z</dcterms:created>
  <dcterms:modified xsi:type="dcterms:W3CDTF">2020-07-13T18:50:53Z</dcterms:modified>
</cp:coreProperties>
</file>